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7" r:id="rId3"/>
    <p:sldId id="262" r:id="rId4"/>
    <p:sldId id="267" r:id="rId5"/>
    <p:sldId id="258" r:id="rId6"/>
    <p:sldId id="263" r:id="rId7"/>
    <p:sldId id="268" r:id="rId8"/>
    <p:sldId id="259" r:id="rId9"/>
    <p:sldId id="264" r:id="rId10"/>
    <p:sldId id="269" r:id="rId11"/>
    <p:sldId id="260" r:id="rId12"/>
    <p:sldId id="265" r:id="rId13"/>
    <p:sldId id="270" r:id="rId14"/>
    <p:sldId id="261" r:id="rId15"/>
    <p:sldId id="266" r:id="rId16"/>
    <p:sldId id="272"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333"/>
    <p:restoredTop sz="50093"/>
  </p:normalViewPr>
  <p:slideViewPr>
    <p:cSldViewPr snapToGrid="0" snapToObjects="1">
      <p:cViewPr varScale="1">
        <p:scale>
          <a:sx n="42" d="100"/>
          <a:sy n="42" d="100"/>
        </p:scale>
        <p:origin x="60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A3324B-7885-1446-AA5D-77DE314D1D0B}" type="datetimeFigureOut">
              <a:rPr lang="en-US" smtClean="0"/>
              <a:t>10/10/18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B45533-B511-844D-A832-9328809EAB51}" type="slidenum">
              <a:rPr lang="en-US" smtClean="0"/>
              <a:t>‹#›</a:t>
            </a:fld>
            <a:endParaRPr lang="en-US"/>
          </a:p>
        </p:txBody>
      </p:sp>
    </p:spTree>
    <p:extLst>
      <p:ext uri="{BB962C8B-B14F-4D97-AF65-F5344CB8AC3E}">
        <p14:creationId xmlns:p14="http://schemas.microsoft.com/office/powerpoint/2010/main" val="1621758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B45533-B511-844D-A832-9328809EAB51}" type="slidenum">
              <a:rPr lang="en-US" smtClean="0"/>
              <a:t>1</a:t>
            </a:fld>
            <a:endParaRPr lang="en-US"/>
          </a:p>
        </p:txBody>
      </p:sp>
    </p:spTree>
    <p:extLst>
      <p:ext uri="{BB962C8B-B14F-4D97-AF65-F5344CB8AC3E}">
        <p14:creationId xmlns:p14="http://schemas.microsoft.com/office/powerpoint/2010/main" val="992836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B45533-B511-844D-A832-9328809EAB51}" type="slidenum">
              <a:rPr lang="en-US" smtClean="0"/>
              <a:t>4</a:t>
            </a:fld>
            <a:endParaRPr lang="en-US"/>
          </a:p>
        </p:txBody>
      </p:sp>
    </p:spTree>
    <p:extLst>
      <p:ext uri="{BB962C8B-B14F-4D97-AF65-F5344CB8AC3E}">
        <p14:creationId xmlns:p14="http://schemas.microsoft.com/office/powerpoint/2010/main" val="1896330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B45533-B511-844D-A832-9328809EAB51}" type="slidenum">
              <a:rPr lang="en-US" smtClean="0"/>
              <a:t>10</a:t>
            </a:fld>
            <a:endParaRPr lang="en-US"/>
          </a:p>
        </p:txBody>
      </p:sp>
    </p:spTree>
    <p:extLst>
      <p:ext uri="{BB962C8B-B14F-4D97-AF65-F5344CB8AC3E}">
        <p14:creationId xmlns:p14="http://schemas.microsoft.com/office/powerpoint/2010/main" val="1986618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B45533-B511-844D-A832-9328809EAB51}" type="slidenum">
              <a:rPr lang="en-US" smtClean="0"/>
              <a:t>15</a:t>
            </a:fld>
            <a:endParaRPr lang="en-US"/>
          </a:p>
        </p:txBody>
      </p:sp>
    </p:spTree>
    <p:extLst>
      <p:ext uri="{BB962C8B-B14F-4D97-AF65-F5344CB8AC3E}">
        <p14:creationId xmlns:p14="http://schemas.microsoft.com/office/powerpoint/2010/main" val="1039687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10/10/18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10/10/18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10/10/18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10/10/18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10/10/18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10/10/18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10/10/18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10/10/18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10/10/18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10/10/18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10/10/18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10/10/18</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5 techniques of public speaking lessons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695430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359" y="1005840"/>
            <a:ext cx="11275837" cy="4681545"/>
          </a:xfrm>
          <a:prstGeom prst="rect">
            <a:avLst/>
          </a:prstGeom>
        </p:spPr>
      </p:pic>
    </p:spTree>
    <p:extLst>
      <p:ext uri="{BB962C8B-B14F-4D97-AF65-F5344CB8AC3E}">
        <p14:creationId xmlns:p14="http://schemas.microsoft.com/office/powerpoint/2010/main" val="845948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confidence</a:t>
            </a:r>
            <a:endParaRPr lang="en-US" dirty="0"/>
          </a:p>
        </p:txBody>
      </p:sp>
      <p:sp>
        <p:nvSpPr>
          <p:cNvPr id="3" name="Content Placeholder 2"/>
          <p:cNvSpPr>
            <a:spLocks noGrp="1"/>
          </p:cNvSpPr>
          <p:nvPr>
            <p:ph idx="1"/>
          </p:nvPr>
        </p:nvSpPr>
        <p:spPr/>
        <p:txBody>
          <a:bodyPr>
            <a:normAutofit/>
          </a:bodyPr>
          <a:lstStyle/>
          <a:p>
            <a:r>
              <a:rPr lang="en-US" sz="4500" dirty="0" smtClean="0"/>
              <a:t>Confidence is how you present yourself emotionally</a:t>
            </a:r>
            <a:endParaRPr lang="en-US" sz="45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3400" y="3457258"/>
            <a:ext cx="4563363" cy="2852102"/>
          </a:xfrm>
          <a:prstGeom prst="rect">
            <a:avLst/>
          </a:prstGeom>
        </p:spPr>
      </p:pic>
    </p:spTree>
    <p:extLst>
      <p:ext uri="{BB962C8B-B14F-4D97-AF65-F5344CB8AC3E}">
        <p14:creationId xmlns:p14="http://schemas.microsoft.com/office/powerpoint/2010/main" val="1853279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Confidence</a:t>
            </a:r>
            <a:endParaRPr lang="en-US" dirty="0"/>
          </a:p>
        </p:txBody>
      </p:sp>
      <p:sp>
        <p:nvSpPr>
          <p:cNvPr id="5" name="Text Placeholder 4"/>
          <p:cNvSpPr>
            <a:spLocks noGrp="1"/>
          </p:cNvSpPr>
          <p:nvPr>
            <p:ph type="body" idx="1"/>
          </p:nvPr>
        </p:nvSpPr>
        <p:spPr/>
        <p:txBody>
          <a:bodyPr>
            <a:normAutofit/>
          </a:bodyPr>
          <a:lstStyle/>
          <a:p>
            <a:r>
              <a:rPr lang="en-US" sz="3200" dirty="0" smtClean="0"/>
              <a:t>Good Confidence</a:t>
            </a:r>
            <a:endParaRPr lang="en-US" sz="3200" dirty="0"/>
          </a:p>
        </p:txBody>
      </p:sp>
      <p:sp>
        <p:nvSpPr>
          <p:cNvPr id="6" name="Content Placeholder 5"/>
          <p:cNvSpPr>
            <a:spLocks noGrp="1"/>
          </p:cNvSpPr>
          <p:nvPr>
            <p:ph sz="half" idx="2"/>
          </p:nvPr>
        </p:nvSpPr>
        <p:spPr/>
        <p:txBody>
          <a:bodyPr>
            <a:normAutofit/>
          </a:bodyPr>
          <a:lstStyle/>
          <a:p>
            <a:r>
              <a:rPr lang="en-US" sz="2800" dirty="0" smtClean="0"/>
              <a:t>Eye contact with entire audience</a:t>
            </a:r>
          </a:p>
          <a:p>
            <a:r>
              <a:rPr lang="en-US" sz="2800" dirty="0" smtClean="0"/>
              <a:t>Pride and passion in topic</a:t>
            </a:r>
          </a:p>
          <a:p>
            <a:r>
              <a:rPr lang="en-US" sz="2800" dirty="0" smtClean="0"/>
              <a:t>Speaker knows content and is familiar with speech</a:t>
            </a:r>
          </a:p>
          <a:p>
            <a:r>
              <a:rPr lang="en-US" sz="2800" dirty="0" smtClean="0"/>
              <a:t>Shows practice and polish</a:t>
            </a:r>
            <a:endParaRPr lang="en-US" sz="2800" dirty="0"/>
          </a:p>
        </p:txBody>
      </p:sp>
      <p:sp>
        <p:nvSpPr>
          <p:cNvPr id="7" name="Text Placeholder 6"/>
          <p:cNvSpPr>
            <a:spLocks noGrp="1"/>
          </p:cNvSpPr>
          <p:nvPr>
            <p:ph type="body" sz="quarter" idx="3"/>
          </p:nvPr>
        </p:nvSpPr>
        <p:spPr/>
        <p:txBody>
          <a:bodyPr>
            <a:normAutofit/>
          </a:bodyPr>
          <a:lstStyle/>
          <a:p>
            <a:r>
              <a:rPr lang="en-US" sz="3200" dirty="0" smtClean="0"/>
              <a:t>Poor Confidence</a:t>
            </a:r>
            <a:endParaRPr lang="en-US" sz="3200" dirty="0"/>
          </a:p>
        </p:txBody>
      </p:sp>
      <p:sp>
        <p:nvSpPr>
          <p:cNvPr id="8" name="Content Placeholder 7"/>
          <p:cNvSpPr>
            <a:spLocks noGrp="1"/>
          </p:cNvSpPr>
          <p:nvPr>
            <p:ph sz="quarter" idx="4"/>
          </p:nvPr>
        </p:nvSpPr>
        <p:spPr/>
        <p:txBody>
          <a:bodyPr>
            <a:normAutofit/>
          </a:bodyPr>
          <a:lstStyle/>
          <a:p>
            <a:r>
              <a:rPr lang="en-US" sz="2800" dirty="0" smtClean="0"/>
              <a:t>Does not believe in what is being said</a:t>
            </a:r>
          </a:p>
          <a:p>
            <a:r>
              <a:rPr lang="en-US" sz="2800" dirty="0" smtClean="0"/>
              <a:t>Apologizing, becoming confused</a:t>
            </a:r>
          </a:p>
          <a:p>
            <a:r>
              <a:rPr lang="en-US" sz="2800" dirty="0" smtClean="0"/>
              <a:t>Appears nervous or rushed</a:t>
            </a:r>
          </a:p>
          <a:p>
            <a:r>
              <a:rPr lang="en-US" sz="2800" dirty="0" smtClean="0"/>
              <a:t>No eye contact</a:t>
            </a:r>
            <a:endParaRPr lang="en-US" sz="2800" dirty="0"/>
          </a:p>
        </p:txBody>
      </p:sp>
    </p:spTree>
    <p:extLst>
      <p:ext uri="{BB962C8B-B14F-4D97-AF65-F5344CB8AC3E}">
        <p14:creationId xmlns:p14="http://schemas.microsoft.com/office/powerpoint/2010/main" val="867265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011929106"/>
              </p:ext>
            </p:extLst>
          </p:nvPr>
        </p:nvGraphicFramePr>
        <p:xfrm>
          <a:off x="487680" y="579121"/>
          <a:ext cx="10972801" cy="5619750"/>
        </p:xfrm>
        <a:graphic>
          <a:graphicData uri="http://schemas.openxmlformats.org/drawingml/2006/table">
            <a:tbl>
              <a:tblPr firstRow="1" firstCol="1" bandRow="1"/>
              <a:tblGrid>
                <a:gridCol w="1249680"/>
                <a:gridCol w="2134534"/>
                <a:gridCol w="1916866"/>
                <a:gridCol w="1891207"/>
                <a:gridCol w="1890257"/>
                <a:gridCol w="1890257"/>
              </a:tblGrid>
              <a:tr h="4175760">
                <a:tc>
                  <a:txBody>
                    <a:bodyPr/>
                    <a:lstStyle/>
                    <a:p>
                      <a:pPr marL="0" marR="0">
                        <a:spcBef>
                          <a:spcPts val="0"/>
                        </a:spcBef>
                        <a:spcAft>
                          <a:spcPts val="0"/>
                        </a:spcAft>
                      </a:pPr>
                      <a:r>
                        <a:rPr lang="en-US" sz="1800" b="1">
                          <a:solidFill>
                            <a:srgbClr val="000000"/>
                          </a:solidFill>
                          <a:effectLst/>
                          <a:latin typeface="Times New Roman" charset="0"/>
                          <a:ea typeface="Calibri" charset="0"/>
                          <a:cs typeface="Times New Roman" charset="0"/>
                        </a:rPr>
                        <a:t>Confidence (10 points)</a:t>
                      </a:r>
                      <a:endParaRPr lang="en-US" sz="1800">
                        <a:effectLst/>
                        <a:latin typeface="Calibri" charset="0"/>
                        <a:ea typeface="Calibri" charset="0"/>
                        <a:cs typeface="Times New Roman"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800">
                          <a:solidFill>
                            <a:srgbClr val="000000"/>
                          </a:solidFill>
                          <a:effectLst/>
                          <a:latin typeface="Times New Roman" charset="0"/>
                          <a:ea typeface="Calibri" charset="0"/>
                          <a:cs typeface="Times New Roman" charset="0"/>
                        </a:rPr>
                        <a:t>The student shows fantastic confidence, pride, and belief in what he/she is saying. The speaker has purpose and is sure of the content of the speech. The student is polished and prepared from start to finish. The student knows every element of the speech. The student makes appropriate and consistent eye contact with the entire audience.</a:t>
                      </a:r>
                      <a:endParaRPr lang="en-US" sz="1800">
                        <a:effectLst/>
                        <a:latin typeface="Calibri" charset="0"/>
                        <a:ea typeface="Calibri" charset="0"/>
                        <a:cs typeface="Times New Roman" charset="0"/>
                      </a:endParaRPr>
                    </a:p>
                    <a:p>
                      <a:pPr marL="0" marR="0">
                        <a:spcBef>
                          <a:spcPts val="0"/>
                        </a:spcBef>
                        <a:spcAft>
                          <a:spcPts val="0"/>
                        </a:spcAft>
                      </a:pPr>
                      <a:r>
                        <a:rPr lang="en-US" sz="1800">
                          <a:solidFill>
                            <a:srgbClr val="000000"/>
                          </a:solidFill>
                          <a:effectLst/>
                          <a:latin typeface="Times New Roman" charset="0"/>
                          <a:ea typeface="Calibri" charset="0"/>
                          <a:cs typeface="Times New Roman" charset="0"/>
                        </a:rPr>
                        <a:t> </a:t>
                      </a:r>
                      <a:endParaRPr lang="en-US" sz="1800">
                        <a:effectLst/>
                        <a:latin typeface="Calibri" charset="0"/>
                        <a:ea typeface="Calibri" charset="0"/>
                        <a:cs typeface="Times New Roman"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800">
                          <a:effectLst/>
                          <a:latin typeface="Times New Roman" charset="0"/>
                          <a:ea typeface="Times New Roman" charset="0"/>
                          <a:cs typeface="Times New Roman" charset="0"/>
                        </a:rPr>
                        <a:t>The student shows familiarity and pride in his/her speech. The student appears rehearsed and confident but may increase mastery through increased practice, passion, or knowledge of speech content. The student knows almost all the elements of the speech. The student makes regular eye contact with the audience.</a:t>
                      </a:r>
                      <a:endParaRPr lang="en-US" sz="1800">
                        <a:effectLst/>
                        <a:latin typeface="Calibri" charset="0"/>
                        <a:ea typeface="Calibri" charset="0"/>
                        <a:cs typeface="Times New Roman"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800">
                          <a:effectLst/>
                          <a:latin typeface="Times New Roman" charset="0"/>
                          <a:ea typeface="Times New Roman" charset="0"/>
                          <a:cs typeface="Times New Roman" charset="0"/>
                        </a:rPr>
                        <a:t>The student is familiar with the speech and shows understanding of the content. The student may exhibit familiarity in the speech but shows limited passion or pride. The student may have been better served by more practice or enthusiasm. The student may make some eye contact with the audience throughout the speech.</a:t>
                      </a:r>
                      <a:endParaRPr lang="en-US" sz="1800">
                        <a:effectLst/>
                        <a:latin typeface="Calibri" charset="0"/>
                        <a:ea typeface="Calibri" charset="0"/>
                        <a:cs typeface="Times New Roman"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800">
                          <a:effectLst/>
                          <a:latin typeface="Times New Roman" charset="0"/>
                          <a:ea typeface="Times New Roman" charset="0"/>
                          <a:cs typeface="Times New Roman" charset="0"/>
                        </a:rPr>
                        <a:t>The student has limited familiarity and/or does not exhibit complete passion/pride in speaking. The student may apologize or become confused at points. The student may need more practice to increase confidence. The student may make limited to no eye contact.</a:t>
                      </a:r>
                      <a:endParaRPr lang="en-US" sz="1800">
                        <a:effectLst/>
                        <a:latin typeface="Calibri" charset="0"/>
                        <a:ea typeface="Calibri" charset="0"/>
                        <a:cs typeface="Times New Roman"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800" dirty="0">
                          <a:effectLst/>
                          <a:latin typeface="Times New Roman" charset="0"/>
                          <a:ea typeface="Times New Roman" charset="0"/>
                          <a:cs typeface="Times New Roman" charset="0"/>
                        </a:rPr>
                        <a:t>The student shows no confidence or knowledge of the speech. The student may struggle with remembering what he/she was supposed to be speaking about. The student may apologize and/or go off topic. The student does not make eye contact.</a:t>
                      </a:r>
                      <a:endParaRPr lang="en-US" sz="1800" dirty="0">
                        <a:effectLst/>
                        <a:latin typeface="Calibri" charset="0"/>
                        <a:ea typeface="Calibri" charset="0"/>
                        <a:cs typeface="Times New Roman"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333863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presence</a:t>
            </a:r>
            <a:endParaRPr lang="en-US" dirty="0"/>
          </a:p>
        </p:txBody>
      </p:sp>
      <p:sp>
        <p:nvSpPr>
          <p:cNvPr id="3" name="Content Placeholder 2"/>
          <p:cNvSpPr>
            <a:spLocks noGrp="1"/>
          </p:cNvSpPr>
          <p:nvPr>
            <p:ph idx="1"/>
          </p:nvPr>
        </p:nvSpPr>
        <p:spPr/>
        <p:txBody>
          <a:bodyPr>
            <a:normAutofit/>
          </a:bodyPr>
          <a:lstStyle/>
          <a:p>
            <a:r>
              <a:rPr lang="en-US" sz="4500" dirty="0" smtClean="0"/>
              <a:t>Presence is how well </a:t>
            </a:r>
            <a:r>
              <a:rPr lang="en-US" sz="4500" smtClean="0"/>
              <a:t>you connect to and engage </a:t>
            </a:r>
            <a:r>
              <a:rPr lang="en-US" sz="4500" dirty="0" smtClean="0"/>
              <a:t>the audience</a:t>
            </a:r>
            <a:endParaRPr lang="en-US" sz="45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0509" y="3324860"/>
            <a:ext cx="3603691" cy="2984500"/>
          </a:xfrm>
          <a:prstGeom prst="rect">
            <a:avLst/>
          </a:prstGeom>
        </p:spPr>
      </p:pic>
    </p:spTree>
    <p:extLst>
      <p:ext uri="{BB962C8B-B14F-4D97-AF65-F5344CB8AC3E}">
        <p14:creationId xmlns:p14="http://schemas.microsoft.com/office/powerpoint/2010/main" val="6715375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presence</a:t>
            </a:r>
            <a:endParaRPr lang="en-US" dirty="0"/>
          </a:p>
        </p:txBody>
      </p:sp>
      <p:sp>
        <p:nvSpPr>
          <p:cNvPr id="5" name="Text Placeholder 4"/>
          <p:cNvSpPr>
            <a:spLocks noGrp="1"/>
          </p:cNvSpPr>
          <p:nvPr>
            <p:ph type="body" idx="1"/>
          </p:nvPr>
        </p:nvSpPr>
        <p:spPr/>
        <p:txBody>
          <a:bodyPr>
            <a:normAutofit/>
          </a:bodyPr>
          <a:lstStyle/>
          <a:p>
            <a:r>
              <a:rPr lang="en-US" sz="3200" dirty="0" smtClean="0"/>
              <a:t>Good Presence</a:t>
            </a:r>
            <a:endParaRPr lang="en-US" sz="3200" dirty="0"/>
          </a:p>
        </p:txBody>
      </p:sp>
      <p:sp>
        <p:nvSpPr>
          <p:cNvPr id="6" name="Content Placeholder 5"/>
          <p:cNvSpPr>
            <a:spLocks noGrp="1"/>
          </p:cNvSpPr>
          <p:nvPr>
            <p:ph sz="half" idx="2"/>
          </p:nvPr>
        </p:nvSpPr>
        <p:spPr/>
        <p:txBody>
          <a:bodyPr>
            <a:normAutofit/>
          </a:bodyPr>
          <a:lstStyle/>
          <a:p>
            <a:r>
              <a:rPr lang="en-US" sz="2800" dirty="0" smtClean="0"/>
              <a:t>Engaged audience</a:t>
            </a:r>
          </a:p>
          <a:p>
            <a:r>
              <a:rPr lang="en-US" sz="2800" dirty="0" smtClean="0"/>
              <a:t>Shows positive energy and personality while speaking</a:t>
            </a:r>
          </a:p>
          <a:p>
            <a:r>
              <a:rPr lang="en-US" sz="2800" dirty="0" smtClean="0"/>
              <a:t>Interacts with audience when appropriate</a:t>
            </a:r>
          </a:p>
          <a:p>
            <a:r>
              <a:rPr lang="en-US" sz="2800" dirty="0" smtClean="0"/>
              <a:t>Shows control over space</a:t>
            </a:r>
            <a:endParaRPr lang="en-US" sz="2800" dirty="0"/>
          </a:p>
        </p:txBody>
      </p:sp>
      <p:sp>
        <p:nvSpPr>
          <p:cNvPr id="7" name="Text Placeholder 6"/>
          <p:cNvSpPr>
            <a:spLocks noGrp="1"/>
          </p:cNvSpPr>
          <p:nvPr>
            <p:ph type="body" sz="quarter" idx="3"/>
          </p:nvPr>
        </p:nvSpPr>
        <p:spPr/>
        <p:txBody>
          <a:bodyPr>
            <a:normAutofit/>
          </a:bodyPr>
          <a:lstStyle/>
          <a:p>
            <a:r>
              <a:rPr lang="en-US" sz="3200" dirty="0" smtClean="0"/>
              <a:t>Poor Presence</a:t>
            </a:r>
            <a:endParaRPr lang="en-US" sz="3200" dirty="0"/>
          </a:p>
        </p:txBody>
      </p:sp>
      <p:sp>
        <p:nvSpPr>
          <p:cNvPr id="8" name="Content Placeholder 7"/>
          <p:cNvSpPr>
            <a:spLocks noGrp="1"/>
          </p:cNvSpPr>
          <p:nvPr>
            <p:ph sz="quarter" idx="4"/>
          </p:nvPr>
        </p:nvSpPr>
        <p:spPr/>
        <p:txBody>
          <a:bodyPr>
            <a:normAutofit fontScale="85000" lnSpcReduction="20000"/>
          </a:bodyPr>
          <a:lstStyle/>
          <a:p>
            <a:r>
              <a:rPr lang="en-US" sz="2800" dirty="0" smtClean="0"/>
              <a:t>Does not engage audience</a:t>
            </a:r>
          </a:p>
          <a:p>
            <a:r>
              <a:rPr lang="en-US" sz="2800" dirty="0" smtClean="0"/>
              <a:t>Distracted while speaking</a:t>
            </a:r>
          </a:p>
          <a:p>
            <a:r>
              <a:rPr lang="en-US" sz="2800" dirty="0" smtClean="0"/>
              <a:t>Does not show personality or positive energy</a:t>
            </a:r>
          </a:p>
          <a:p>
            <a:r>
              <a:rPr lang="en-US" sz="2800" dirty="0" smtClean="0"/>
              <a:t>Unanimated</a:t>
            </a:r>
          </a:p>
          <a:p>
            <a:r>
              <a:rPr lang="en-US" sz="2800" dirty="0" smtClean="0"/>
              <a:t>Acts negatively toward the </a:t>
            </a:r>
            <a:r>
              <a:rPr lang="en-US" sz="2800" dirty="0" smtClean="0"/>
              <a:t>audience</a:t>
            </a:r>
          </a:p>
          <a:p>
            <a:r>
              <a:rPr lang="en-US" sz="2800" dirty="0" smtClean="0"/>
              <a:t>Stands in a corner, not in front and center of room</a:t>
            </a:r>
            <a:endParaRPr lang="en-US" sz="2800" dirty="0" smtClean="0"/>
          </a:p>
          <a:p>
            <a:endParaRPr lang="en-US" sz="2800" dirty="0"/>
          </a:p>
        </p:txBody>
      </p:sp>
    </p:spTree>
    <p:extLst>
      <p:ext uri="{BB962C8B-B14F-4D97-AF65-F5344CB8AC3E}">
        <p14:creationId xmlns:p14="http://schemas.microsoft.com/office/powerpoint/2010/main" val="4794443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included in presence assessment</a:t>
            </a:r>
            <a:endParaRPr lang="en-US" dirty="0"/>
          </a:p>
        </p:txBody>
      </p:sp>
      <p:sp>
        <p:nvSpPr>
          <p:cNvPr id="9" name="Text Placeholder 8"/>
          <p:cNvSpPr>
            <a:spLocks noGrp="1"/>
          </p:cNvSpPr>
          <p:nvPr>
            <p:ph type="body" idx="1"/>
          </p:nvPr>
        </p:nvSpPr>
        <p:spPr>
          <a:xfrm>
            <a:off x="1024128" y="2049034"/>
            <a:ext cx="4754880" cy="822960"/>
          </a:xfrm>
        </p:spPr>
        <p:txBody>
          <a:bodyPr>
            <a:noAutofit/>
          </a:bodyPr>
          <a:lstStyle/>
          <a:p>
            <a:r>
              <a:rPr lang="en-US" sz="3200" dirty="0" smtClean="0"/>
              <a:t>What you are being assessed on</a:t>
            </a:r>
            <a:endParaRPr lang="en-US" sz="3200" dirty="0"/>
          </a:p>
        </p:txBody>
      </p:sp>
      <p:sp>
        <p:nvSpPr>
          <p:cNvPr id="7" name="Content Placeholder 6"/>
          <p:cNvSpPr>
            <a:spLocks noGrp="1"/>
          </p:cNvSpPr>
          <p:nvPr>
            <p:ph sz="half" idx="2"/>
          </p:nvPr>
        </p:nvSpPr>
        <p:spPr/>
        <p:txBody>
          <a:bodyPr>
            <a:normAutofit fontScale="85000" lnSpcReduction="10000"/>
          </a:bodyPr>
          <a:lstStyle/>
          <a:p>
            <a:pPr>
              <a:buFont typeface="Wingdings" charset="2"/>
              <a:buChar char="Ø"/>
            </a:pPr>
            <a:r>
              <a:rPr lang="en-US" sz="3200" dirty="0" smtClean="0"/>
              <a:t>Standing in front of the room</a:t>
            </a:r>
          </a:p>
          <a:p>
            <a:pPr>
              <a:buFont typeface="Wingdings" charset="2"/>
              <a:buChar char="Ø"/>
            </a:pPr>
            <a:r>
              <a:rPr lang="en-US" sz="3200" dirty="0" smtClean="0"/>
              <a:t>Showing emotion—sad, happy, scared, enthusiastic</a:t>
            </a:r>
          </a:p>
          <a:p>
            <a:pPr>
              <a:buFont typeface="Wingdings" charset="2"/>
              <a:buChar char="Ø"/>
            </a:pPr>
            <a:r>
              <a:rPr lang="en-US" sz="3200" dirty="0" smtClean="0"/>
              <a:t>Being in the front of the room, </a:t>
            </a:r>
            <a:r>
              <a:rPr lang="en-US" sz="3200" dirty="0" smtClean="0"/>
              <a:t>commanding the audience through projection, holding your head high, eye contact, and “owning” the space</a:t>
            </a:r>
            <a:endParaRPr lang="en-US" sz="3200" dirty="0"/>
          </a:p>
        </p:txBody>
      </p:sp>
      <p:sp>
        <p:nvSpPr>
          <p:cNvPr id="10" name="Text Placeholder 9"/>
          <p:cNvSpPr>
            <a:spLocks noGrp="1"/>
          </p:cNvSpPr>
          <p:nvPr>
            <p:ph type="body" sz="quarter" idx="3"/>
          </p:nvPr>
        </p:nvSpPr>
        <p:spPr>
          <a:xfrm>
            <a:off x="5990888" y="2049034"/>
            <a:ext cx="4754880" cy="822960"/>
          </a:xfrm>
        </p:spPr>
        <p:txBody>
          <a:bodyPr>
            <a:normAutofit fontScale="92500" lnSpcReduction="10000"/>
          </a:bodyPr>
          <a:lstStyle/>
          <a:p>
            <a:r>
              <a:rPr lang="en-US" sz="3200" dirty="0" smtClean="0"/>
              <a:t>Difference from other techniques and presence</a:t>
            </a:r>
            <a:endParaRPr lang="en-US" sz="3200" dirty="0"/>
          </a:p>
        </p:txBody>
      </p:sp>
      <p:sp>
        <p:nvSpPr>
          <p:cNvPr id="11" name="Content Placeholder 10"/>
          <p:cNvSpPr>
            <a:spLocks noGrp="1"/>
          </p:cNvSpPr>
          <p:nvPr>
            <p:ph sz="quarter" idx="4"/>
          </p:nvPr>
        </p:nvSpPr>
        <p:spPr/>
        <p:txBody>
          <a:bodyPr>
            <a:normAutofit fontScale="77500" lnSpcReduction="20000"/>
          </a:bodyPr>
          <a:lstStyle/>
          <a:p>
            <a:pPr>
              <a:buFont typeface="Wingdings" charset="2"/>
              <a:buChar char="Ø"/>
            </a:pPr>
            <a:r>
              <a:rPr lang="en-US" sz="3200" dirty="0" smtClean="0"/>
              <a:t>Confidence is eye contact and polish—showing you know and believe in your speech</a:t>
            </a:r>
          </a:p>
          <a:p>
            <a:pPr>
              <a:buFont typeface="Wingdings" charset="2"/>
              <a:buChar char="Ø"/>
            </a:pPr>
            <a:r>
              <a:rPr lang="en-US" sz="3200" dirty="0" smtClean="0"/>
              <a:t>Presence is how you make your audience feel and the emotion you add to the speech</a:t>
            </a:r>
          </a:p>
          <a:p>
            <a:pPr>
              <a:buFont typeface="Wingdings" charset="2"/>
              <a:buChar char="Ø"/>
            </a:pPr>
            <a:r>
              <a:rPr lang="en-US" sz="3200" dirty="0" smtClean="0"/>
              <a:t>Presence shows personality</a:t>
            </a:r>
          </a:p>
          <a:p>
            <a:pPr>
              <a:buFont typeface="Wingdings" charset="2"/>
              <a:buChar char="Ø"/>
            </a:pPr>
            <a:r>
              <a:rPr lang="en-US" sz="3200" dirty="0" smtClean="0"/>
              <a:t>Many elements of other techniques are included in presence</a:t>
            </a:r>
          </a:p>
        </p:txBody>
      </p:sp>
    </p:spTree>
    <p:extLst>
      <p:ext uri="{BB962C8B-B14F-4D97-AF65-F5344CB8AC3E}">
        <p14:creationId xmlns:p14="http://schemas.microsoft.com/office/powerpoint/2010/main" val="17176429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308411929"/>
              </p:ext>
            </p:extLst>
          </p:nvPr>
        </p:nvGraphicFramePr>
        <p:xfrm>
          <a:off x="609600" y="505838"/>
          <a:ext cx="10820400" cy="5894070"/>
        </p:xfrm>
        <a:graphic>
          <a:graphicData uri="http://schemas.openxmlformats.org/drawingml/2006/table">
            <a:tbl>
              <a:tblPr firstRow="1" firstCol="1" bandRow="1"/>
              <a:tblGrid>
                <a:gridCol w="1176130"/>
                <a:gridCol w="2161081"/>
                <a:gridCol w="1890243"/>
                <a:gridCol w="1864940"/>
                <a:gridCol w="1864003"/>
                <a:gridCol w="1864003"/>
              </a:tblGrid>
              <a:tr h="5010150">
                <a:tc>
                  <a:txBody>
                    <a:bodyPr/>
                    <a:lstStyle/>
                    <a:p>
                      <a:pPr marL="0" marR="0">
                        <a:spcBef>
                          <a:spcPts val="0"/>
                        </a:spcBef>
                        <a:spcAft>
                          <a:spcPts val="0"/>
                        </a:spcAft>
                      </a:pPr>
                      <a:r>
                        <a:rPr lang="en-US" sz="1800" b="1">
                          <a:solidFill>
                            <a:srgbClr val="000000"/>
                          </a:solidFill>
                          <a:effectLst/>
                          <a:latin typeface="Times New Roman" charset="0"/>
                          <a:ea typeface="Calibri" charset="0"/>
                          <a:cs typeface="Times New Roman" charset="0"/>
                        </a:rPr>
                        <a:t>Presence (10 points)</a:t>
                      </a:r>
                      <a:endParaRPr lang="en-US" sz="1800">
                        <a:effectLst/>
                        <a:latin typeface="Calibri" charset="0"/>
                        <a:ea typeface="Calibri" charset="0"/>
                        <a:cs typeface="Times New Roman"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800" dirty="0">
                          <a:effectLst/>
                          <a:latin typeface="Times New Roman" charset="0"/>
                          <a:ea typeface="Times New Roman" charset="0"/>
                          <a:cs typeface="Times New Roman" charset="0"/>
                        </a:rPr>
                        <a:t>The student engages with the audience and controls audience attention through </a:t>
                      </a:r>
                      <a:r>
                        <a:rPr lang="en-US" sz="1800" dirty="0" smtClean="0">
                          <a:effectLst/>
                          <a:latin typeface="Times New Roman" charset="0"/>
                          <a:ea typeface="Times New Roman" charset="0"/>
                          <a:cs typeface="Times New Roman" charset="0"/>
                        </a:rPr>
                        <a:t>showing emotion and personality, “owning” the space, eye</a:t>
                      </a:r>
                      <a:r>
                        <a:rPr lang="en-US" sz="1800" baseline="0" dirty="0" smtClean="0">
                          <a:effectLst/>
                          <a:latin typeface="Times New Roman" charset="0"/>
                          <a:ea typeface="Times New Roman" charset="0"/>
                          <a:cs typeface="Times New Roman" charset="0"/>
                        </a:rPr>
                        <a:t> contact, and projection</a:t>
                      </a:r>
                      <a:r>
                        <a:rPr lang="en-US" sz="1800" dirty="0" smtClean="0">
                          <a:effectLst/>
                          <a:latin typeface="Times New Roman" charset="0"/>
                          <a:ea typeface="Times New Roman" charset="0"/>
                          <a:cs typeface="Times New Roman" charset="0"/>
                        </a:rPr>
                        <a:t>. </a:t>
                      </a:r>
                      <a:r>
                        <a:rPr lang="en-US" sz="1800" dirty="0">
                          <a:effectLst/>
                          <a:latin typeface="Times New Roman" charset="0"/>
                          <a:ea typeface="Times New Roman" charset="0"/>
                          <a:cs typeface="Times New Roman" charset="0"/>
                        </a:rPr>
                        <a:t>The student exhibits energy appropriate to the speech content that intentionally </a:t>
                      </a:r>
                      <a:r>
                        <a:rPr lang="en-US" sz="1800" dirty="0" smtClean="0">
                          <a:effectLst/>
                          <a:latin typeface="Times New Roman" charset="0"/>
                          <a:ea typeface="Times New Roman" charset="0"/>
                          <a:cs typeface="Times New Roman" charset="0"/>
                        </a:rPr>
                        <a:t>attempts</a:t>
                      </a:r>
                      <a:r>
                        <a:rPr lang="en-US" sz="1800" baseline="0" dirty="0" smtClean="0">
                          <a:effectLst/>
                          <a:latin typeface="Times New Roman" charset="0"/>
                          <a:ea typeface="Times New Roman" charset="0"/>
                          <a:cs typeface="Times New Roman" charset="0"/>
                        </a:rPr>
                        <a:t> to engage</a:t>
                      </a:r>
                      <a:r>
                        <a:rPr lang="en-US" sz="1800" dirty="0" smtClean="0">
                          <a:effectLst/>
                          <a:latin typeface="Times New Roman" charset="0"/>
                          <a:ea typeface="Times New Roman" charset="0"/>
                          <a:cs typeface="Times New Roman" charset="0"/>
                        </a:rPr>
                        <a:t> </a:t>
                      </a:r>
                      <a:r>
                        <a:rPr lang="en-US" sz="1800" dirty="0">
                          <a:effectLst/>
                          <a:latin typeface="Times New Roman" charset="0"/>
                          <a:ea typeface="Times New Roman" charset="0"/>
                          <a:cs typeface="Times New Roman" charset="0"/>
                        </a:rPr>
                        <a:t>the audience. The speaker interacts with the audience when appropriate.</a:t>
                      </a:r>
                      <a:endParaRPr lang="en-US" sz="1800" dirty="0">
                        <a:effectLst/>
                        <a:latin typeface="Calibri" charset="0"/>
                        <a:ea typeface="Calibri" charset="0"/>
                        <a:cs typeface="Times New Roman"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800" dirty="0">
                          <a:effectLst/>
                          <a:latin typeface="Times New Roman" charset="0"/>
                          <a:ea typeface="Times New Roman" charset="0"/>
                          <a:cs typeface="Times New Roman" charset="0"/>
                        </a:rPr>
                        <a:t>The student makes comprehensive attempts to command audience </a:t>
                      </a:r>
                      <a:r>
                        <a:rPr lang="en-US" sz="1800" dirty="0" smtClean="0">
                          <a:effectLst/>
                          <a:latin typeface="Times New Roman" charset="0"/>
                          <a:ea typeface="Times New Roman" charset="0"/>
                          <a:cs typeface="Times New Roman" charset="0"/>
                        </a:rPr>
                        <a:t>attention through ey</a:t>
                      </a:r>
                      <a:r>
                        <a:rPr lang="en-US" sz="1800" baseline="0" dirty="0" smtClean="0">
                          <a:effectLst/>
                          <a:latin typeface="Times New Roman" charset="0"/>
                          <a:ea typeface="Times New Roman" charset="0"/>
                          <a:cs typeface="Times New Roman" charset="0"/>
                        </a:rPr>
                        <a:t>e contact, holding head high, and standing in front of the room</a:t>
                      </a:r>
                      <a:r>
                        <a:rPr lang="en-US" sz="1800" dirty="0" smtClean="0">
                          <a:effectLst/>
                          <a:latin typeface="Times New Roman" charset="0"/>
                          <a:ea typeface="Times New Roman" charset="0"/>
                          <a:cs typeface="Times New Roman" charset="0"/>
                        </a:rPr>
                        <a:t>. </a:t>
                      </a:r>
                      <a:r>
                        <a:rPr lang="en-US" sz="1800" dirty="0">
                          <a:effectLst/>
                          <a:latin typeface="Times New Roman" charset="0"/>
                          <a:ea typeface="Times New Roman" charset="0"/>
                          <a:cs typeface="Times New Roman" charset="0"/>
                        </a:rPr>
                        <a:t>The student has strong energy and/or exhibits his/her personality appropriately but may not show polish in presence or not </a:t>
                      </a:r>
                      <a:r>
                        <a:rPr lang="en-US" sz="1800" dirty="0" smtClean="0">
                          <a:effectLst/>
                          <a:latin typeface="Times New Roman" charset="0"/>
                          <a:ea typeface="Times New Roman" charset="0"/>
                          <a:cs typeface="Times New Roman" charset="0"/>
                        </a:rPr>
                        <a:t>show full</a:t>
                      </a:r>
                      <a:r>
                        <a:rPr lang="en-US" sz="1800" baseline="0" dirty="0" smtClean="0">
                          <a:effectLst/>
                          <a:latin typeface="Times New Roman" charset="0"/>
                          <a:ea typeface="Times New Roman" charset="0"/>
                          <a:cs typeface="Times New Roman" charset="0"/>
                        </a:rPr>
                        <a:t> emotion, use space in an exemplary way.</a:t>
                      </a:r>
                      <a:endParaRPr lang="en-US" sz="1800" dirty="0">
                        <a:effectLst/>
                        <a:latin typeface="Calibri" charset="0"/>
                        <a:ea typeface="Calibri" charset="0"/>
                        <a:cs typeface="Times New Roman"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800" dirty="0">
                          <a:effectLst/>
                          <a:latin typeface="Times New Roman" charset="0"/>
                          <a:ea typeface="Times New Roman" charset="0"/>
                          <a:cs typeface="Times New Roman" charset="0"/>
                        </a:rPr>
                        <a:t>The student attempts to engage the audience attention in some ways. The student may need some adjustments in exhibiting personality or energy while speaking but shows conscious effort to connect to the </a:t>
                      </a:r>
                      <a:r>
                        <a:rPr lang="en-US" sz="1800" dirty="0" smtClean="0">
                          <a:effectLst/>
                          <a:latin typeface="Times New Roman" charset="0"/>
                          <a:ea typeface="Times New Roman" charset="0"/>
                          <a:cs typeface="Times New Roman" charset="0"/>
                        </a:rPr>
                        <a:t>audience</a:t>
                      </a:r>
                      <a:r>
                        <a:rPr lang="en-US" sz="1800" baseline="0" dirty="0" smtClean="0">
                          <a:effectLst/>
                          <a:latin typeface="Times New Roman" charset="0"/>
                          <a:ea typeface="Times New Roman" charset="0"/>
                          <a:cs typeface="Times New Roman" charset="0"/>
                        </a:rPr>
                        <a:t> in a couple of ways such as showing some emotion, keeping head high, projecting voice, or some eye contact.</a:t>
                      </a:r>
                      <a:endParaRPr lang="en-US" sz="1800" dirty="0">
                        <a:effectLst/>
                        <a:latin typeface="Calibri" charset="0"/>
                        <a:ea typeface="Calibri" charset="0"/>
                        <a:cs typeface="Times New Roman"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800" dirty="0">
                          <a:effectLst/>
                          <a:latin typeface="Times New Roman" charset="0"/>
                          <a:ea typeface="Times New Roman" charset="0"/>
                          <a:cs typeface="Times New Roman" charset="0"/>
                        </a:rPr>
                        <a:t>The student struggles with being present and in command of audience attention. The student may become distracted or unanimated. The student does not engage the audience or show personality fully</a:t>
                      </a:r>
                      <a:r>
                        <a:rPr lang="en-US" sz="1800" dirty="0" smtClean="0">
                          <a:effectLst/>
                          <a:latin typeface="Times New Roman" charset="0"/>
                          <a:ea typeface="Times New Roman" charset="0"/>
                          <a:cs typeface="Times New Roman" charset="0"/>
                        </a:rPr>
                        <a:t>. The student may back</a:t>
                      </a:r>
                      <a:r>
                        <a:rPr lang="en-US" sz="1800" baseline="0" dirty="0" smtClean="0">
                          <a:effectLst/>
                          <a:latin typeface="Times New Roman" charset="0"/>
                          <a:ea typeface="Times New Roman" charset="0"/>
                          <a:cs typeface="Times New Roman" charset="0"/>
                        </a:rPr>
                        <a:t> into the corner of the room rather than standing up front.</a:t>
                      </a:r>
                      <a:endParaRPr lang="en-US" sz="1800" dirty="0">
                        <a:effectLst/>
                        <a:latin typeface="Calibri" charset="0"/>
                        <a:ea typeface="Calibri" charset="0"/>
                        <a:cs typeface="Times New Roman"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800" dirty="0">
                          <a:effectLst/>
                          <a:latin typeface="Times New Roman" charset="0"/>
                          <a:ea typeface="Times New Roman" charset="0"/>
                          <a:cs typeface="Times New Roman" charset="0"/>
                        </a:rPr>
                        <a:t>The student does not engage the audience or act appropriately for the topic. The student is not animated and may have a negative energy. Student shows no enthusiasm or energy</a:t>
                      </a:r>
                      <a:r>
                        <a:rPr lang="en-US" sz="1800" dirty="0" smtClean="0">
                          <a:effectLst/>
                          <a:latin typeface="Times New Roman" charset="0"/>
                          <a:ea typeface="Times New Roman" charset="0"/>
                          <a:cs typeface="Times New Roman" charset="0"/>
                        </a:rPr>
                        <a:t>. The student interacts negatively with </a:t>
                      </a:r>
                      <a:r>
                        <a:rPr lang="en-US" sz="1800" smtClean="0">
                          <a:effectLst/>
                          <a:latin typeface="Times New Roman" charset="0"/>
                          <a:ea typeface="Times New Roman" charset="0"/>
                          <a:cs typeface="Times New Roman" charset="0"/>
                        </a:rPr>
                        <a:t>the audience.</a:t>
                      </a:r>
                      <a:endParaRPr lang="en-US" sz="1800" dirty="0">
                        <a:effectLst/>
                        <a:latin typeface="Calibri" charset="0"/>
                        <a:ea typeface="Calibri" charset="0"/>
                        <a:cs typeface="Times New Roman" charset="0"/>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408110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posture</a:t>
            </a:r>
            <a:endParaRPr lang="en-US" dirty="0"/>
          </a:p>
        </p:txBody>
      </p:sp>
      <p:sp>
        <p:nvSpPr>
          <p:cNvPr id="3" name="Content Placeholder 2"/>
          <p:cNvSpPr>
            <a:spLocks noGrp="1"/>
          </p:cNvSpPr>
          <p:nvPr>
            <p:ph idx="1"/>
          </p:nvPr>
        </p:nvSpPr>
        <p:spPr/>
        <p:txBody>
          <a:bodyPr>
            <a:normAutofit/>
          </a:bodyPr>
          <a:lstStyle/>
          <a:p>
            <a:r>
              <a:rPr lang="en-US" sz="4500" dirty="0" smtClean="0"/>
              <a:t>Posture is how you physically present yourself while speaking.</a:t>
            </a:r>
            <a:endParaRPr lang="en-US" sz="45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85560" y="3566160"/>
            <a:ext cx="5806440" cy="2743200"/>
          </a:xfrm>
          <a:prstGeom prst="rect">
            <a:avLst/>
          </a:prstGeom>
        </p:spPr>
      </p:pic>
    </p:spTree>
    <p:extLst>
      <p:ext uri="{BB962C8B-B14F-4D97-AF65-F5344CB8AC3E}">
        <p14:creationId xmlns:p14="http://schemas.microsoft.com/office/powerpoint/2010/main" val="1503128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Posture</a:t>
            </a:r>
            <a:endParaRPr lang="en-US" dirty="0"/>
          </a:p>
        </p:txBody>
      </p:sp>
      <p:sp>
        <p:nvSpPr>
          <p:cNvPr id="5" name="Text Placeholder 4"/>
          <p:cNvSpPr>
            <a:spLocks noGrp="1"/>
          </p:cNvSpPr>
          <p:nvPr>
            <p:ph type="body" idx="1"/>
          </p:nvPr>
        </p:nvSpPr>
        <p:spPr/>
        <p:txBody>
          <a:bodyPr>
            <a:normAutofit/>
          </a:bodyPr>
          <a:lstStyle/>
          <a:p>
            <a:r>
              <a:rPr lang="en-US" sz="3200" dirty="0" smtClean="0"/>
              <a:t>Good Posture</a:t>
            </a:r>
            <a:endParaRPr lang="en-US" sz="3200" dirty="0"/>
          </a:p>
        </p:txBody>
      </p:sp>
      <p:sp>
        <p:nvSpPr>
          <p:cNvPr id="6" name="Content Placeholder 5"/>
          <p:cNvSpPr>
            <a:spLocks noGrp="1"/>
          </p:cNvSpPr>
          <p:nvPr>
            <p:ph sz="half" idx="2"/>
          </p:nvPr>
        </p:nvSpPr>
        <p:spPr/>
        <p:txBody>
          <a:bodyPr>
            <a:normAutofit/>
          </a:bodyPr>
          <a:lstStyle/>
          <a:p>
            <a:r>
              <a:rPr lang="en-US" sz="2800" dirty="0" smtClean="0"/>
              <a:t>Feet shoulder width apart</a:t>
            </a:r>
          </a:p>
          <a:p>
            <a:r>
              <a:rPr lang="en-US" sz="2800" dirty="0" smtClean="0"/>
              <a:t>Plant feet firmly</a:t>
            </a:r>
          </a:p>
          <a:p>
            <a:r>
              <a:rPr lang="en-US" sz="2800" dirty="0" smtClean="0"/>
              <a:t>Relaxed, natural pose</a:t>
            </a:r>
          </a:p>
          <a:p>
            <a:r>
              <a:rPr lang="en-US" sz="2800" dirty="0" smtClean="0"/>
              <a:t>Face audience</a:t>
            </a:r>
          </a:p>
          <a:p>
            <a:r>
              <a:rPr lang="en-US" sz="2800" dirty="0" smtClean="0"/>
              <a:t>Use hand gestures</a:t>
            </a:r>
            <a:endParaRPr lang="en-US" sz="2800" dirty="0"/>
          </a:p>
        </p:txBody>
      </p:sp>
      <p:sp>
        <p:nvSpPr>
          <p:cNvPr id="7" name="Text Placeholder 6"/>
          <p:cNvSpPr>
            <a:spLocks noGrp="1"/>
          </p:cNvSpPr>
          <p:nvPr>
            <p:ph type="body" sz="quarter" idx="3"/>
          </p:nvPr>
        </p:nvSpPr>
        <p:spPr/>
        <p:txBody>
          <a:bodyPr>
            <a:normAutofit/>
          </a:bodyPr>
          <a:lstStyle/>
          <a:p>
            <a:r>
              <a:rPr lang="en-US" sz="3200" dirty="0" smtClean="0"/>
              <a:t>Poor Posture</a:t>
            </a:r>
            <a:endParaRPr lang="en-US" sz="3200" dirty="0"/>
          </a:p>
        </p:txBody>
      </p:sp>
      <p:sp>
        <p:nvSpPr>
          <p:cNvPr id="8" name="Content Placeholder 7"/>
          <p:cNvSpPr>
            <a:spLocks noGrp="1"/>
          </p:cNvSpPr>
          <p:nvPr>
            <p:ph sz="quarter" idx="4"/>
          </p:nvPr>
        </p:nvSpPr>
        <p:spPr/>
        <p:txBody>
          <a:bodyPr>
            <a:normAutofit/>
          </a:bodyPr>
          <a:lstStyle/>
          <a:p>
            <a:r>
              <a:rPr lang="en-US" sz="2800" dirty="0" smtClean="0"/>
              <a:t>Stiff pose</a:t>
            </a:r>
          </a:p>
          <a:p>
            <a:r>
              <a:rPr lang="en-US" sz="2800" dirty="0" smtClean="0"/>
              <a:t>Leaning, slouching, fidgeting</a:t>
            </a:r>
          </a:p>
          <a:p>
            <a:r>
              <a:rPr lang="en-US" sz="2800" dirty="0" smtClean="0"/>
              <a:t>Head down, don’t face audience</a:t>
            </a:r>
          </a:p>
          <a:p>
            <a:r>
              <a:rPr lang="en-US" sz="2800" dirty="0" smtClean="0"/>
              <a:t>Arms crossed, in pockets, not making hand gestures</a:t>
            </a:r>
            <a:endParaRPr lang="en-US" sz="2800" dirty="0"/>
          </a:p>
        </p:txBody>
      </p:sp>
    </p:spTree>
    <p:extLst>
      <p:ext uri="{BB962C8B-B14F-4D97-AF65-F5344CB8AC3E}">
        <p14:creationId xmlns:p14="http://schemas.microsoft.com/office/powerpoint/2010/main" val="10176252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07127"/>
            <a:ext cx="12100266" cy="4430073"/>
          </a:xfrm>
          <a:prstGeom prst="rect">
            <a:avLst/>
          </a:prstGeom>
        </p:spPr>
      </p:pic>
    </p:spTree>
    <p:extLst>
      <p:ext uri="{BB962C8B-B14F-4D97-AF65-F5344CB8AC3E}">
        <p14:creationId xmlns:p14="http://schemas.microsoft.com/office/powerpoint/2010/main" val="1194884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Projection</a:t>
            </a:r>
            <a:endParaRPr lang="en-US" dirty="0"/>
          </a:p>
        </p:txBody>
      </p:sp>
      <p:sp>
        <p:nvSpPr>
          <p:cNvPr id="3" name="Content Placeholder 2"/>
          <p:cNvSpPr>
            <a:spLocks noGrp="1"/>
          </p:cNvSpPr>
          <p:nvPr>
            <p:ph idx="1"/>
          </p:nvPr>
        </p:nvSpPr>
        <p:spPr/>
        <p:txBody>
          <a:bodyPr>
            <a:normAutofit/>
          </a:bodyPr>
          <a:lstStyle/>
          <a:p>
            <a:r>
              <a:rPr lang="en-US" sz="4500" dirty="0" smtClean="0"/>
              <a:t>Projection is how well you can be heard while speaking</a:t>
            </a:r>
            <a:endParaRPr lang="en-US" sz="45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07056" y="3606800"/>
            <a:ext cx="4073007" cy="2702560"/>
          </a:xfrm>
          <a:prstGeom prst="rect">
            <a:avLst/>
          </a:prstGeom>
        </p:spPr>
      </p:pic>
    </p:spTree>
    <p:extLst>
      <p:ext uri="{BB962C8B-B14F-4D97-AF65-F5344CB8AC3E}">
        <p14:creationId xmlns:p14="http://schemas.microsoft.com/office/powerpoint/2010/main" val="1553988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Projection</a:t>
            </a:r>
            <a:endParaRPr lang="en-US" dirty="0"/>
          </a:p>
        </p:txBody>
      </p:sp>
      <p:sp>
        <p:nvSpPr>
          <p:cNvPr id="5" name="Text Placeholder 4"/>
          <p:cNvSpPr>
            <a:spLocks noGrp="1"/>
          </p:cNvSpPr>
          <p:nvPr>
            <p:ph type="body" idx="1"/>
          </p:nvPr>
        </p:nvSpPr>
        <p:spPr/>
        <p:txBody>
          <a:bodyPr>
            <a:normAutofit/>
          </a:bodyPr>
          <a:lstStyle/>
          <a:p>
            <a:r>
              <a:rPr lang="en-US" sz="3200" dirty="0" smtClean="0"/>
              <a:t>Good Projection</a:t>
            </a:r>
            <a:endParaRPr lang="en-US" sz="3200" dirty="0"/>
          </a:p>
        </p:txBody>
      </p:sp>
      <p:sp>
        <p:nvSpPr>
          <p:cNvPr id="6" name="Content Placeholder 5"/>
          <p:cNvSpPr>
            <a:spLocks noGrp="1"/>
          </p:cNvSpPr>
          <p:nvPr>
            <p:ph sz="half" idx="2"/>
          </p:nvPr>
        </p:nvSpPr>
        <p:spPr/>
        <p:txBody>
          <a:bodyPr>
            <a:normAutofit lnSpcReduction="10000"/>
          </a:bodyPr>
          <a:lstStyle/>
          <a:p>
            <a:r>
              <a:rPr lang="en-US" sz="2800" dirty="0" smtClean="0"/>
              <a:t>Speaking from your core</a:t>
            </a:r>
          </a:p>
          <a:p>
            <a:r>
              <a:rPr lang="en-US" sz="2800" dirty="0" smtClean="0"/>
              <a:t>Aim voice at the audience</a:t>
            </a:r>
          </a:p>
          <a:p>
            <a:r>
              <a:rPr lang="en-US" sz="2800" dirty="0" smtClean="0"/>
              <a:t>Volume is appropriate for the circumstances</a:t>
            </a:r>
          </a:p>
          <a:p>
            <a:r>
              <a:rPr lang="en-US" sz="2800" dirty="0" smtClean="0"/>
              <a:t>Volume may change depending on speech topic</a:t>
            </a:r>
          </a:p>
          <a:p>
            <a:r>
              <a:rPr lang="en-US" sz="2800" dirty="0" smtClean="0"/>
              <a:t>Breathing appropriately</a:t>
            </a:r>
            <a:endParaRPr lang="en-US" sz="2800" dirty="0"/>
          </a:p>
        </p:txBody>
      </p:sp>
      <p:sp>
        <p:nvSpPr>
          <p:cNvPr id="7" name="Text Placeholder 6"/>
          <p:cNvSpPr>
            <a:spLocks noGrp="1"/>
          </p:cNvSpPr>
          <p:nvPr>
            <p:ph type="body" sz="quarter" idx="3"/>
          </p:nvPr>
        </p:nvSpPr>
        <p:spPr/>
        <p:txBody>
          <a:bodyPr>
            <a:normAutofit/>
          </a:bodyPr>
          <a:lstStyle/>
          <a:p>
            <a:r>
              <a:rPr lang="en-US" sz="3200" dirty="0" smtClean="0"/>
              <a:t>Poor Projection</a:t>
            </a:r>
            <a:endParaRPr lang="en-US" sz="3200" dirty="0"/>
          </a:p>
        </p:txBody>
      </p:sp>
      <p:sp>
        <p:nvSpPr>
          <p:cNvPr id="8" name="Content Placeholder 7"/>
          <p:cNvSpPr>
            <a:spLocks noGrp="1"/>
          </p:cNvSpPr>
          <p:nvPr>
            <p:ph sz="quarter" idx="4"/>
          </p:nvPr>
        </p:nvSpPr>
        <p:spPr/>
        <p:txBody>
          <a:bodyPr>
            <a:normAutofit/>
          </a:bodyPr>
          <a:lstStyle/>
          <a:p>
            <a:r>
              <a:rPr lang="en-US" sz="2800" dirty="0" smtClean="0"/>
              <a:t>Whispering, speaking too low </a:t>
            </a:r>
          </a:p>
          <a:p>
            <a:r>
              <a:rPr lang="en-US" sz="2800" dirty="0" smtClean="0"/>
              <a:t>Yelling or speaking in a volume inappropriate to the topic</a:t>
            </a:r>
          </a:p>
          <a:p>
            <a:pPr marL="0" indent="0">
              <a:buNone/>
            </a:pPr>
            <a:r>
              <a:rPr lang="en-US" sz="2800" dirty="0"/>
              <a:t> </a:t>
            </a:r>
            <a:r>
              <a:rPr lang="en-US" sz="2800" dirty="0" smtClean="0"/>
              <a:t>Items in front of face</a:t>
            </a:r>
          </a:p>
          <a:p>
            <a:r>
              <a:rPr lang="en-US" sz="2800" dirty="0" smtClean="0"/>
              <a:t>Projecting voice at the back of the room or floor</a:t>
            </a:r>
            <a:endParaRPr lang="en-US" sz="2800" dirty="0"/>
          </a:p>
        </p:txBody>
      </p:sp>
    </p:spTree>
    <p:extLst>
      <p:ext uri="{BB962C8B-B14F-4D97-AF65-F5344CB8AC3E}">
        <p14:creationId xmlns:p14="http://schemas.microsoft.com/office/powerpoint/2010/main" val="77082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1584960"/>
            <a:ext cx="11021122" cy="3227614"/>
          </a:xfrm>
          <a:prstGeom prst="rect">
            <a:avLst/>
          </a:prstGeom>
        </p:spPr>
      </p:pic>
    </p:spTree>
    <p:extLst>
      <p:ext uri="{BB962C8B-B14F-4D97-AF65-F5344CB8AC3E}">
        <p14:creationId xmlns:p14="http://schemas.microsoft.com/office/powerpoint/2010/main" val="2056227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enunciation</a:t>
            </a:r>
            <a:endParaRPr lang="en-US" dirty="0"/>
          </a:p>
        </p:txBody>
      </p:sp>
      <p:sp>
        <p:nvSpPr>
          <p:cNvPr id="3" name="Content Placeholder 2"/>
          <p:cNvSpPr>
            <a:spLocks noGrp="1"/>
          </p:cNvSpPr>
          <p:nvPr>
            <p:ph idx="1"/>
          </p:nvPr>
        </p:nvSpPr>
        <p:spPr/>
        <p:txBody>
          <a:bodyPr>
            <a:normAutofit/>
          </a:bodyPr>
          <a:lstStyle/>
          <a:p>
            <a:r>
              <a:rPr lang="en-US" sz="4500" dirty="0" smtClean="0"/>
              <a:t>Enunciation is how well you can be understood while speaking</a:t>
            </a:r>
            <a:endParaRPr lang="en-US" sz="45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8502" y="4013200"/>
            <a:ext cx="4082062" cy="2296160"/>
          </a:xfrm>
          <a:prstGeom prst="rect">
            <a:avLst/>
          </a:prstGeom>
        </p:spPr>
      </p:pic>
    </p:spTree>
    <p:extLst>
      <p:ext uri="{BB962C8B-B14F-4D97-AF65-F5344CB8AC3E}">
        <p14:creationId xmlns:p14="http://schemas.microsoft.com/office/powerpoint/2010/main" val="487401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enunciation</a:t>
            </a:r>
            <a:endParaRPr lang="en-US" dirty="0"/>
          </a:p>
        </p:txBody>
      </p:sp>
      <p:sp>
        <p:nvSpPr>
          <p:cNvPr id="5" name="Text Placeholder 4"/>
          <p:cNvSpPr>
            <a:spLocks noGrp="1"/>
          </p:cNvSpPr>
          <p:nvPr>
            <p:ph type="body" idx="1"/>
          </p:nvPr>
        </p:nvSpPr>
        <p:spPr/>
        <p:txBody>
          <a:bodyPr>
            <a:normAutofit/>
          </a:bodyPr>
          <a:lstStyle/>
          <a:p>
            <a:r>
              <a:rPr lang="en-US" sz="3200" dirty="0" smtClean="0"/>
              <a:t>Good Enunciation</a:t>
            </a:r>
            <a:endParaRPr lang="en-US" sz="3200" dirty="0"/>
          </a:p>
        </p:txBody>
      </p:sp>
      <p:sp>
        <p:nvSpPr>
          <p:cNvPr id="6" name="Content Placeholder 5"/>
          <p:cNvSpPr>
            <a:spLocks noGrp="1"/>
          </p:cNvSpPr>
          <p:nvPr>
            <p:ph sz="half" idx="2"/>
          </p:nvPr>
        </p:nvSpPr>
        <p:spPr/>
        <p:txBody>
          <a:bodyPr>
            <a:normAutofit fontScale="92500" lnSpcReduction="10000"/>
          </a:bodyPr>
          <a:lstStyle/>
          <a:p>
            <a:r>
              <a:rPr lang="en-US" sz="2800" dirty="0" smtClean="0"/>
              <a:t>Speaking clearly</a:t>
            </a:r>
          </a:p>
          <a:p>
            <a:r>
              <a:rPr lang="en-US" sz="2800" dirty="0" smtClean="0"/>
              <a:t>Every syllable understood</a:t>
            </a:r>
          </a:p>
          <a:p>
            <a:r>
              <a:rPr lang="en-US" sz="2800" dirty="0" smtClean="0"/>
              <a:t>Words are pronounced properly</a:t>
            </a:r>
          </a:p>
          <a:p>
            <a:r>
              <a:rPr lang="en-US" sz="2800" dirty="0" smtClean="0"/>
              <a:t>Mouth is moving</a:t>
            </a:r>
          </a:p>
          <a:p>
            <a:r>
              <a:rPr lang="en-US" sz="2800" dirty="0" smtClean="0"/>
              <a:t>Speech is paced appropriate to subject</a:t>
            </a:r>
          </a:p>
          <a:p>
            <a:r>
              <a:rPr lang="en-US" sz="2800" dirty="0" smtClean="0"/>
              <a:t>Uses correct emphasis, inflection</a:t>
            </a:r>
            <a:endParaRPr lang="en-US" sz="2800" dirty="0"/>
          </a:p>
        </p:txBody>
      </p:sp>
      <p:sp>
        <p:nvSpPr>
          <p:cNvPr id="7" name="Text Placeholder 6"/>
          <p:cNvSpPr>
            <a:spLocks noGrp="1"/>
          </p:cNvSpPr>
          <p:nvPr>
            <p:ph type="body" sz="quarter" idx="3"/>
          </p:nvPr>
        </p:nvSpPr>
        <p:spPr/>
        <p:txBody>
          <a:bodyPr>
            <a:normAutofit/>
          </a:bodyPr>
          <a:lstStyle/>
          <a:p>
            <a:r>
              <a:rPr lang="en-US" sz="3200" dirty="0" smtClean="0"/>
              <a:t>Poor Enunciation </a:t>
            </a:r>
            <a:endParaRPr lang="en-US" sz="3200" dirty="0"/>
          </a:p>
        </p:txBody>
      </p:sp>
      <p:sp>
        <p:nvSpPr>
          <p:cNvPr id="8" name="Content Placeholder 7"/>
          <p:cNvSpPr>
            <a:spLocks noGrp="1"/>
          </p:cNvSpPr>
          <p:nvPr>
            <p:ph sz="quarter" idx="4"/>
          </p:nvPr>
        </p:nvSpPr>
        <p:spPr/>
        <p:txBody>
          <a:bodyPr>
            <a:normAutofit/>
          </a:bodyPr>
          <a:lstStyle/>
          <a:p>
            <a:r>
              <a:rPr lang="en-US" sz="2800" dirty="0" smtClean="0"/>
              <a:t>Mumbles</a:t>
            </a:r>
          </a:p>
          <a:p>
            <a:r>
              <a:rPr lang="en-US" sz="2800" dirty="0" smtClean="0"/>
              <a:t>Mispronounced words</a:t>
            </a:r>
          </a:p>
          <a:p>
            <a:r>
              <a:rPr lang="en-US" sz="2800" dirty="0" smtClean="0"/>
              <a:t>Words slurred together</a:t>
            </a:r>
          </a:p>
          <a:p>
            <a:r>
              <a:rPr lang="en-US" sz="2800" dirty="0" smtClean="0"/>
              <a:t>Pace either too fast or too slow</a:t>
            </a:r>
          </a:p>
          <a:p>
            <a:r>
              <a:rPr lang="en-US" sz="2800" dirty="0" smtClean="0"/>
              <a:t>Speaking while chewing</a:t>
            </a:r>
            <a:endParaRPr lang="en-US" sz="2800" dirty="0"/>
          </a:p>
        </p:txBody>
      </p:sp>
    </p:spTree>
    <p:extLst>
      <p:ext uri="{BB962C8B-B14F-4D97-AF65-F5344CB8AC3E}">
        <p14:creationId xmlns:p14="http://schemas.microsoft.com/office/powerpoint/2010/main" val="6766479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909</TotalTime>
  <Words>937</Words>
  <Application>Microsoft Macintosh PowerPoint</Application>
  <PresentationFormat>Widescreen</PresentationFormat>
  <Paragraphs>100</Paragraphs>
  <Slides>17</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Calibri</vt:lpstr>
      <vt:lpstr>Times New Roman</vt:lpstr>
      <vt:lpstr>Tw Cen MT</vt:lpstr>
      <vt:lpstr>Tw Cen MT Condensed</vt:lpstr>
      <vt:lpstr>Wingdings</vt:lpstr>
      <vt:lpstr>Wingdings 3</vt:lpstr>
      <vt:lpstr>Integral</vt:lpstr>
      <vt:lpstr>5 techniques of public speaking lessons</vt:lpstr>
      <vt:lpstr>posture</vt:lpstr>
      <vt:lpstr>Posture</vt:lpstr>
      <vt:lpstr>PowerPoint Presentation</vt:lpstr>
      <vt:lpstr>Projection</vt:lpstr>
      <vt:lpstr>Projection</vt:lpstr>
      <vt:lpstr>PowerPoint Presentation</vt:lpstr>
      <vt:lpstr>enunciation</vt:lpstr>
      <vt:lpstr>enunciation</vt:lpstr>
      <vt:lpstr>PowerPoint Presentation</vt:lpstr>
      <vt:lpstr>confidence</vt:lpstr>
      <vt:lpstr>Confidence</vt:lpstr>
      <vt:lpstr>PowerPoint Presentation</vt:lpstr>
      <vt:lpstr>presence</vt:lpstr>
      <vt:lpstr>presence</vt:lpstr>
      <vt:lpstr>Things included in presence assessment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techniques of public speaking lessons</dc:title>
  <dc:creator>Rachael Whitney</dc:creator>
  <cp:lastModifiedBy>Rachael Whitney</cp:lastModifiedBy>
  <cp:revision>13</cp:revision>
  <dcterms:created xsi:type="dcterms:W3CDTF">2017-07-25T20:09:04Z</dcterms:created>
  <dcterms:modified xsi:type="dcterms:W3CDTF">2018-10-10T21:34:29Z</dcterms:modified>
</cp:coreProperties>
</file>